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2" r:id="rId2"/>
    <p:sldId id="283" r:id="rId3"/>
    <p:sldId id="286" r:id="rId4"/>
    <p:sldId id="287" r:id="rId5"/>
    <p:sldId id="288" r:id="rId6"/>
    <p:sldId id="323" r:id="rId7"/>
    <p:sldId id="333" r:id="rId8"/>
    <p:sldId id="349" r:id="rId9"/>
    <p:sldId id="351" r:id="rId10"/>
    <p:sldId id="324" r:id="rId11"/>
    <p:sldId id="345" r:id="rId12"/>
    <p:sldId id="353" r:id="rId13"/>
    <p:sldId id="354" r:id="rId14"/>
    <p:sldId id="356" r:id="rId15"/>
    <p:sldId id="355" r:id="rId16"/>
    <p:sldId id="357" r:id="rId17"/>
    <p:sldId id="358" r:id="rId18"/>
    <p:sldId id="359" r:id="rId19"/>
    <p:sldId id="362" r:id="rId20"/>
    <p:sldId id="360" r:id="rId21"/>
    <p:sldId id="361" r:id="rId22"/>
    <p:sldId id="363" r:id="rId23"/>
    <p:sldId id="364" r:id="rId24"/>
    <p:sldId id="365" r:id="rId25"/>
    <p:sldId id="366" r:id="rId26"/>
    <p:sldId id="368" r:id="rId27"/>
    <p:sldId id="367" r:id="rId28"/>
    <p:sldId id="369" r:id="rId29"/>
    <p:sldId id="370" r:id="rId30"/>
    <p:sldId id="332" r:id="rId31"/>
  </p:sldIdLst>
  <p:sldSz cx="9144000" cy="6858000" type="screen4x3"/>
  <p:notesSz cx="6788150" cy="99234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11BA-1172-45F7-8269-313A1E17052F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6F93-AE89-4A14-9B56-A1645EB5BD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77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3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27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23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940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92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243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42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44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307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307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30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6F93-AE89-4A14-9B56-A1645EB5BD0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730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307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30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30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6F93-AE89-4A14-9B56-A1645EB5BD0A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40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6F93-AE89-4A14-9B56-A1645EB5BD0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22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20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65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27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28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D5EAC-9F14-40BB-A72D-E4B8A8CF8400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68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699D-1E78-462C-8210-FB0D20F94EE7}" type="datetimeFigureOut">
              <a:rPr lang="tr-TR" smtClean="0"/>
              <a:pPr/>
              <a:t>15.11.2019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0479" y="142852"/>
            <a:ext cx="89688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HACI BAYRAM VELİ İMAM HATİP ORTAOKULU </a:t>
            </a:r>
          </a:p>
          <a:p>
            <a:pPr algn="ctr"/>
            <a:r>
              <a:rPr lang="tr-T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2019- 2020 BRİFİNG DOSYASI</a:t>
            </a:r>
            <a:endParaRPr lang="tr-T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Resim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5" y="1712512"/>
            <a:ext cx="7500990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357826"/>
            <a:ext cx="1643074" cy="135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5357826"/>
            <a:ext cx="185738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24134156_OKUL_LOGO_PHOTO-KurtarYldY.jpg"/>
          <p:cNvPicPr>
            <a:picLocks noChangeAspect="1"/>
          </p:cNvPicPr>
          <p:nvPr/>
        </p:nvPicPr>
        <p:blipFill>
          <a:blip r:embed="rId6" cstate="print"/>
          <a:srcRect l="20937" t="10000" r="22812" b="12500"/>
          <a:stretch>
            <a:fillRect/>
          </a:stretch>
        </p:blipFill>
        <p:spPr>
          <a:xfrm>
            <a:off x="3857620" y="5214950"/>
            <a:ext cx="1428760" cy="1404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Resim" descr="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5357826"/>
            <a:ext cx="185738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Resim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62859" y="5357826"/>
            <a:ext cx="1666859" cy="135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8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RESİMLER – OKULUN GENEL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GÖRÜNÜMÜ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2 Resim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06704"/>
            <a:ext cx="8208913" cy="51186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3 Metin kutusu"/>
          <p:cNvSpPr txBox="1"/>
          <p:nvPr/>
        </p:nvSpPr>
        <p:spPr>
          <a:xfrm>
            <a:off x="3500430" y="6466643"/>
            <a:ext cx="2500330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OKUL GİRİŞLERİMİZ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RESİMLER – OKULUN GENEL</a:t>
            </a:r>
            <a:r>
              <a:rPr kumimoji="0" lang="tr-TR" sz="3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GÖRÜNÜMÜ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0" y="1444961"/>
            <a:ext cx="8244408" cy="5296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Resim" descr="IMG-20171229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803873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etin kutusu"/>
          <p:cNvSpPr txBox="1"/>
          <p:nvPr/>
        </p:nvSpPr>
        <p:spPr>
          <a:xfrm>
            <a:off x="3500430" y="6000768"/>
            <a:ext cx="2643206" cy="646331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OKULUMUZUN ÖN BAHÇESİ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314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71546"/>
            <a:ext cx="757242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Metin kutusu"/>
          <p:cNvSpPr txBox="1"/>
          <p:nvPr/>
        </p:nvSpPr>
        <p:spPr>
          <a:xfrm rot="20581172">
            <a:off x="1056456" y="5740650"/>
            <a:ext cx="3166038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ÇOK AMAÇLI SALONUMUZ</a:t>
            </a:r>
            <a:endParaRPr lang="tr-TR" b="1" dirty="0"/>
          </a:p>
        </p:txBody>
      </p:sp>
      <p:pic>
        <p:nvPicPr>
          <p:cNvPr id="5" name="4 Resim" descr="22.jpg"/>
          <p:cNvPicPr>
            <a:picLocks noChangeAspect="1"/>
          </p:cNvPicPr>
          <p:nvPr/>
        </p:nvPicPr>
        <p:blipFill>
          <a:blip r:embed="rId4"/>
          <a:srcRect t="2455"/>
          <a:stretch>
            <a:fillRect/>
          </a:stretch>
        </p:blipFill>
        <p:spPr>
          <a:xfrm>
            <a:off x="4643438" y="4714884"/>
            <a:ext cx="4214842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1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636"/>
            <a:ext cx="3643338" cy="15716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Resim" descr="k_24220431_53290984_2331060900260237_523429469967771238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572008"/>
            <a:ext cx="371477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3286116" y="4214818"/>
            <a:ext cx="2571768" cy="338554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ÖĞRETMENLER ODASI</a:t>
            </a:r>
            <a:endParaRPr lang="tr-TR" sz="1600" b="1" dirty="0"/>
          </a:p>
        </p:txBody>
      </p:sp>
      <p:pic>
        <p:nvPicPr>
          <p:cNvPr id="9" name="8 Resim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785794"/>
            <a:ext cx="7429552" cy="3265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8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57232"/>
            <a:ext cx="8072494" cy="3602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Resim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8163">
            <a:off x="524980" y="4700782"/>
            <a:ext cx="3772519" cy="2024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Metin kutusu"/>
          <p:cNvSpPr txBox="1"/>
          <p:nvPr/>
        </p:nvSpPr>
        <p:spPr>
          <a:xfrm rot="20581172">
            <a:off x="5658191" y="5325838"/>
            <a:ext cx="1803361" cy="400110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MESCİDİMİZ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7097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6 Resim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00108"/>
            <a:ext cx="7786742" cy="4857784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3000364" y="6143644"/>
            <a:ext cx="2500330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REHBERLİK SERVİSİ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358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Resim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771530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Metin kutusu"/>
          <p:cNvSpPr txBox="1"/>
          <p:nvPr/>
        </p:nvSpPr>
        <p:spPr>
          <a:xfrm>
            <a:off x="3286116" y="4357694"/>
            <a:ext cx="2286016" cy="338554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FEN LABORATUVARI</a:t>
            </a:r>
            <a:endParaRPr lang="tr-TR" sz="1600" b="1" dirty="0"/>
          </a:p>
        </p:txBody>
      </p:sp>
      <p:pic>
        <p:nvPicPr>
          <p:cNvPr id="8" name="7 Resim" descr="IMG-20190214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714884"/>
            <a:ext cx="314327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8 Resim" descr="IMG-20190214-WA0006.jpg"/>
          <p:cNvPicPr>
            <a:picLocks noChangeAspect="1"/>
          </p:cNvPicPr>
          <p:nvPr/>
        </p:nvPicPr>
        <p:blipFill>
          <a:blip r:embed="rId5" cstate="print"/>
          <a:srcRect b="19565"/>
          <a:stretch>
            <a:fillRect/>
          </a:stretch>
        </p:blipFill>
        <p:spPr>
          <a:xfrm>
            <a:off x="5143504" y="4857760"/>
            <a:ext cx="3429024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94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857232"/>
            <a:ext cx="4857783" cy="2857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Resim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929066"/>
            <a:ext cx="457203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Resim" descr="k_30095143_IMG-20190429-WA0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857232"/>
            <a:ext cx="3071834" cy="2786082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Metin kutusu"/>
          <p:cNvSpPr txBox="1"/>
          <p:nvPr/>
        </p:nvSpPr>
        <p:spPr>
          <a:xfrm rot="20581172">
            <a:off x="914048" y="4968163"/>
            <a:ext cx="2182598" cy="707886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OKUL ÖNCESİ SINIFLARIMIZ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5053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Resim" descr="IMG-20181121-WA0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42148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IMG-20181121-WA00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4053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Resim" descr="IMG-20181121-WA0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286388"/>
            <a:ext cx="2786076" cy="1393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Metin kutusu"/>
          <p:cNvSpPr txBox="1"/>
          <p:nvPr/>
        </p:nvSpPr>
        <p:spPr>
          <a:xfrm rot="20816516">
            <a:off x="4083812" y="5691852"/>
            <a:ext cx="3143272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SPOR SALONUMUZ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97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PERSONEL DURUMU</a:t>
            </a:r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602276"/>
              </p:ext>
            </p:extLst>
          </p:nvPr>
        </p:nvGraphicFramePr>
        <p:xfrm>
          <a:off x="539552" y="1700807"/>
          <a:ext cx="8136903" cy="4896549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3848702"/>
                <a:gridCol w="1375861"/>
                <a:gridCol w="1495884"/>
                <a:gridCol w="1416456"/>
              </a:tblGrid>
              <a:tr h="531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GÖREV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NORM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MEVCUT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İHTİYAÇ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Müdür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Müdür Baş Yardımcısı</a:t>
                      </a:r>
                      <a:endParaRPr lang="tr-TR" sz="1600" dirty="0" smtClean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Müdür Yardımcısı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Öğretmen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VHKİ – Memur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Teknisyen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Yardımcı Personel </a:t>
                      </a:r>
                      <a:r>
                        <a:rPr lang="tr-TR" sz="1600" dirty="0" smtClean="0"/>
                        <a:t> (Hizmetli)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TOPLAM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53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latin typeface="Arial"/>
                          <a:ea typeface="Arial"/>
                          <a:cs typeface="Times New Roman"/>
                        </a:rPr>
                        <a:t>51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8286808" cy="4857784"/>
          </a:xfrm>
          <a:prstGeom prst="rect">
            <a:avLst/>
          </a:prstGeom>
          <a:ln w="28575" cap="sq">
            <a:solidFill>
              <a:srgbClr val="000000"/>
            </a:solidFill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3 Metin kutusu"/>
          <p:cNvSpPr txBox="1"/>
          <p:nvPr/>
        </p:nvSpPr>
        <p:spPr>
          <a:xfrm>
            <a:off x="2786050" y="6143644"/>
            <a:ext cx="3143272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SINIFIMIZDAN GÖRÜNTÜ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44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IMG-20181227-WA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85794"/>
            <a:ext cx="74295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IMG-20181227-WA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857760"/>
            <a:ext cx="307183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4 Metin kutusu"/>
          <p:cNvSpPr txBox="1"/>
          <p:nvPr/>
        </p:nvSpPr>
        <p:spPr>
          <a:xfrm rot="20816516">
            <a:off x="1215497" y="5283893"/>
            <a:ext cx="3143272" cy="646331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TEKNOLOJİ TASARIM SINIFIMIZ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462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IMG-20181227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78621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3 Resim" descr="IMG-20190228-WA0040.jpg"/>
          <p:cNvPicPr>
            <a:picLocks noChangeAspect="1"/>
          </p:cNvPicPr>
          <p:nvPr/>
        </p:nvPicPr>
        <p:blipFill>
          <a:blip r:embed="rId4"/>
          <a:srcRect r="8333" b="38542"/>
          <a:stretch>
            <a:fillRect/>
          </a:stretch>
        </p:blipFill>
        <p:spPr>
          <a:xfrm>
            <a:off x="285720" y="4000504"/>
            <a:ext cx="3571900" cy="2556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4 Resim" descr="IMG_20171101_1413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000504"/>
            <a:ext cx="4452937" cy="2714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5 Resim" descr="IMG-20171026-WA0025.jpg"/>
          <p:cNvPicPr>
            <a:picLocks noChangeAspect="1"/>
          </p:cNvPicPr>
          <p:nvPr/>
        </p:nvPicPr>
        <p:blipFill>
          <a:blip r:embed="rId6"/>
          <a:srcRect l="8882" b="10526"/>
          <a:stretch>
            <a:fillRect/>
          </a:stretch>
        </p:blipFill>
        <p:spPr>
          <a:xfrm>
            <a:off x="4429124" y="1000108"/>
            <a:ext cx="4397374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6 Metin kutusu"/>
          <p:cNvSpPr txBox="1"/>
          <p:nvPr/>
        </p:nvSpPr>
        <p:spPr>
          <a:xfrm>
            <a:off x="3071802" y="3571876"/>
            <a:ext cx="2286016" cy="338554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KORİDORLARIMIZ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7330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IMG-20171225-WA0017.jpg"/>
          <p:cNvPicPr>
            <a:picLocks noChangeAspect="1"/>
          </p:cNvPicPr>
          <p:nvPr/>
        </p:nvPicPr>
        <p:blipFill>
          <a:blip r:embed="rId3"/>
          <a:srcRect l="13280" r="19531"/>
          <a:stretch>
            <a:fillRect/>
          </a:stretch>
        </p:blipFill>
        <p:spPr>
          <a:xfrm>
            <a:off x="428596" y="4000504"/>
            <a:ext cx="39825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etin kutusu"/>
          <p:cNvSpPr txBox="1"/>
          <p:nvPr/>
        </p:nvSpPr>
        <p:spPr>
          <a:xfrm rot="20816516">
            <a:off x="5104442" y="4918744"/>
            <a:ext cx="3143272" cy="646331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DİLEK TEMENNİ VE GÜVENLİK</a:t>
            </a:r>
            <a:endParaRPr lang="tr-TR" b="1" dirty="0"/>
          </a:p>
        </p:txBody>
      </p:sp>
      <p:pic>
        <p:nvPicPr>
          <p:cNvPr id="5" name="4 Resim" descr="IMG-20181121-WA0040.jpg"/>
          <p:cNvPicPr>
            <a:picLocks noChangeAspect="1"/>
          </p:cNvPicPr>
          <p:nvPr/>
        </p:nvPicPr>
        <p:blipFill>
          <a:blip r:embed="rId4"/>
          <a:srcRect l="1754"/>
          <a:stretch>
            <a:fillRect/>
          </a:stretch>
        </p:blipFill>
        <p:spPr>
          <a:xfrm>
            <a:off x="428596" y="928670"/>
            <a:ext cx="4000496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IMG-20181121-WA0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57232"/>
            <a:ext cx="421484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Resim" descr="IMG_20171120_114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786214" cy="27146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3 Resim" descr="IMG-20181119-WA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00108"/>
            <a:ext cx="4000496" cy="27146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Resim" descr="IMG-20181119-WA0012.jpg"/>
          <p:cNvPicPr>
            <a:picLocks noChangeAspect="1"/>
          </p:cNvPicPr>
          <p:nvPr/>
        </p:nvPicPr>
        <p:blipFill>
          <a:blip r:embed="rId5"/>
          <a:srcRect t="14583" b="32292"/>
          <a:stretch>
            <a:fillRect/>
          </a:stretch>
        </p:blipFill>
        <p:spPr>
          <a:xfrm>
            <a:off x="571472" y="4000504"/>
            <a:ext cx="3643338" cy="2580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Metin kutusu"/>
          <p:cNvSpPr txBox="1"/>
          <p:nvPr/>
        </p:nvSpPr>
        <p:spPr>
          <a:xfrm rot="20816516">
            <a:off x="5118227" y="5095644"/>
            <a:ext cx="3510869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İLAHİ VE DEF GRUBUMUZ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159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 rot="19987691">
            <a:off x="6769491" y="5187296"/>
            <a:ext cx="1862475" cy="369332"/>
          </a:xfrm>
          <a:prstGeom prst="rect">
            <a:avLst/>
          </a:prstGeom>
          <a:solidFill>
            <a:schemeClr val="accent2">
              <a:tint val="70000"/>
              <a:satMod val="1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İZCİLERİMİZ</a:t>
            </a:r>
            <a:endParaRPr lang="tr-TR" b="1" dirty="0"/>
          </a:p>
        </p:txBody>
      </p:sp>
      <p:pic>
        <p:nvPicPr>
          <p:cNvPr id="1026" name="Picture 2" descr="C:\Users\mehme\Desktop\BLUETOOTH\izciler\45017730_999197900262481_322166811562449305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36176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IMG-20190422-WA0049.jpg"/>
          <p:cNvPicPr>
            <a:picLocks noChangeAspect="1"/>
          </p:cNvPicPr>
          <p:nvPr/>
        </p:nvPicPr>
        <p:blipFill>
          <a:blip r:embed="rId4"/>
          <a:srcRect l="7955" r="17045"/>
          <a:stretch>
            <a:fillRect/>
          </a:stretch>
        </p:blipFill>
        <p:spPr>
          <a:xfrm>
            <a:off x="376467" y="3714753"/>
            <a:ext cx="5481417" cy="29393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8 Resim" descr="IMG-20181210-WA0011.jpg"/>
          <p:cNvPicPr>
            <a:picLocks noChangeAspect="1"/>
          </p:cNvPicPr>
          <p:nvPr/>
        </p:nvPicPr>
        <p:blipFill>
          <a:blip r:embed="rId5"/>
          <a:srcRect b="18181"/>
          <a:stretch>
            <a:fillRect/>
          </a:stretch>
        </p:blipFill>
        <p:spPr>
          <a:xfrm>
            <a:off x="4714876" y="1077208"/>
            <a:ext cx="4071966" cy="2637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50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Resim" descr="IMG-20181227-WA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IMG-20181227-WA0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00108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6 Resim" descr="IMG-20181227-WA00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857628"/>
            <a:ext cx="3571900" cy="2678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7 Resim" descr="k_28224740_WhatsApp_Image_2019-03-26_at_08.41.40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857628"/>
            <a:ext cx="3860314" cy="264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25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Resim" descr="FB_IMG_15204123909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Resim" descr="FB_IMG_15204123826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142984"/>
            <a:ext cx="416718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7 Resim" descr="IMG-20190227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143380"/>
            <a:ext cx="3428992" cy="25717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Resim" descr="IMG-20190409-WA00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4143380"/>
            <a:ext cx="421484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15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Resim" descr="IMG-20180424-WA0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421484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6 Resim" descr="IMG_20180424_100822.jpg"/>
          <p:cNvPicPr>
            <a:picLocks noChangeAspect="1"/>
          </p:cNvPicPr>
          <p:nvPr/>
        </p:nvPicPr>
        <p:blipFill>
          <a:blip r:embed="rId4" cstate="print"/>
          <a:srcRect l="4018" r="23661"/>
          <a:stretch>
            <a:fillRect/>
          </a:stretch>
        </p:blipFill>
        <p:spPr>
          <a:xfrm>
            <a:off x="4714876" y="1071546"/>
            <a:ext cx="4214842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9 Resim" descr="IMG-20180424-WA0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14818"/>
            <a:ext cx="4214842" cy="25110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mehme\Desktop\BLUETOOTH\IMG-20190430-WA0009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414340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28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143900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RESİMLERLE OKULUMUZ VE ETKİNLİKLERİMİZ </a:t>
            </a:r>
            <a:endParaRPr lang="tr-TR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Resim" descr="Başlıksız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00108"/>
            <a:ext cx="8858280" cy="564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0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PERSONEL DURUMU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587043"/>
              </p:ext>
            </p:extLst>
          </p:nvPr>
        </p:nvGraphicFramePr>
        <p:xfrm>
          <a:off x="467544" y="2132856"/>
          <a:ext cx="8208912" cy="4032447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384376"/>
                <a:gridCol w="1440160"/>
                <a:gridCol w="1872208"/>
                <a:gridCol w="1512168"/>
              </a:tblGrid>
              <a:tr h="81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OKUL/KURUM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/>
                        <a:t>BAYAN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/>
                        <a:t>ERKEK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TOPLAM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OKUL ÖNCESİ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İLKOKUL SINIF ÖĞRETMENİ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ORTAOKUL BRANŞ ÖĞRETMENİ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23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19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42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ORTAÖĞRETİM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TOPLAM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19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44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52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835696" y="1484784"/>
            <a:ext cx="5436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KADROLU ÖĞRETMEN DAĞILIM </a:t>
            </a:r>
            <a:r>
              <a:rPr lang="tr-TR" sz="2400" b="1" dirty="0"/>
              <a:t>TABLOSU</a:t>
            </a:r>
            <a:endParaRPr lang="tr-TR" sz="24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Sunumumuz bitmiştir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</a:p>
          <a:p>
            <a:r>
              <a:rPr lang="tr-TR" dirty="0" smtClean="0"/>
              <a:t>Ali ARASTACI</a:t>
            </a:r>
          </a:p>
          <a:p>
            <a:r>
              <a:rPr lang="tr-TR" dirty="0" smtClean="0"/>
              <a:t>Okul Müdürü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0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800" b="1" dirty="0">
                <a:solidFill>
                  <a:srgbClr val="FF0000"/>
                </a:solidFill>
              </a:rPr>
              <a:t>ÖĞRENCİ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DERSLİK DAĞILIM TABLOSU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56587"/>
              </p:ext>
            </p:extLst>
          </p:nvPr>
        </p:nvGraphicFramePr>
        <p:xfrm>
          <a:off x="539553" y="1556792"/>
          <a:ext cx="7992889" cy="3829029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2259075"/>
                <a:gridCol w="1022774"/>
                <a:gridCol w="1022774"/>
                <a:gridCol w="1022774"/>
                <a:gridCol w="1144789"/>
                <a:gridCol w="1520703"/>
              </a:tblGrid>
              <a:tr h="156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OKULLARIMIZ</a:t>
                      </a:r>
                      <a:endParaRPr lang="tr-TR" sz="16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Erkek Öğrenci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 Sayısı</a:t>
                      </a:r>
                      <a:endParaRPr lang="tr-TR" sz="16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Kız Öğrenci</a:t>
                      </a:r>
                      <a:r>
                        <a:rPr lang="tr-TR" sz="1600" baseline="0" dirty="0" smtClean="0">
                          <a:solidFill>
                            <a:srgbClr val="FF0000"/>
                          </a:solidFill>
                        </a:rPr>
                        <a:t> Sayısı</a:t>
                      </a:r>
                      <a:endParaRPr lang="tr-TR" sz="1600" dirty="0" smtClean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</a:rPr>
                        <a:t>Toplam Öğrenci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Sayısı</a:t>
                      </a:r>
                      <a:endParaRPr lang="tr-TR" sz="16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Derslik sayısı</a:t>
                      </a:r>
                      <a:endParaRPr lang="tr-TR" sz="16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Derslik Başına Düşen Öğrenci Sayısı</a:t>
                      </a:r>
                      <a:endParaRPr lang="tr-TR" sz="16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Ana Sınıfı</a:t>
                      </a:r>
                      <a:endParaRPr lang="tr-TR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22,5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İlkokul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Ortaokul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309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405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714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24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30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Hafızlık</a:t>
                      </a:r>
                      <a:r>
                        <a:rPr lang="tr-TR" sz="18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uygulaması  sınıfı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58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58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29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TOPLAM</a:t>
                      </a:r>
                      <a:endParaRPr lang="tr-TR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Times New Roman"/>
                        </a:rPr>
                        <a:t>29</a:t>
                      </a:r>
                      <a:endParaRPr lang="tr-TR" sz="16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BİR ÜST ÖĞRETİM KURUMUNA YERLEŞME TABLOSU</a:t>
            </a:r>
            <a:endParaRPr lang="tr-T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68142"/>
              </p:ext>
            </p:extLst>
          </p:nvPr>
        </p:nvGraphicFramePr>
        <p:xfrm>
          <a:off x="467544" y="1422748"/>
          <a:ext cx="8424936" cy="525949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343888"/>
                <a:gridCol w="771664"/>
                <a:gridCol w="700872"/>
                <a:gridCol w="792088"/>
                <a:gridCol w="720080"/>
                <a:gridCol w="576064"/>
                <a:gridCol w="936104"/>
                <a:gridCol w="720080"/>
                <a:gridCol w="864096"/>
              </a:tblGrid>
              <a:tr h="54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YIL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2016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2017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tr-T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tr-T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Arial"/>
                          <a:ea typeface="Arial"/>
                          <a:cs typeface="Times New Roman"/>
                        </a:rPr>
                        <a:t>KIZ</a:t>
                      </a:r>
                      <a:endParaRPr lang="tr-TR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Arial"/>
                          <a:ea typeface="Arial"/>
                          <a:cs typeface="Times New Roman"/>
                        </a:rPr>
                        <a:t>ERKEK</a:t>
                      </a:r>
                      <a:endParaRPr lang="tr-TR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Arial"/>
                          <a:ea typeface="Arial"/>
                          <a:cs typeface="Times New Roman"/>
                        </a:rPr>
                        <a:t>KIZ</a:t>
                      </a:r>
                      <a:endParaRPr lang="tr-TR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Arial"/>
                          <a:ea typeface="Arial"/>
                          <a:cs typeface="Times New Roman"/>
                        </a:rPr>
                        <a:t>ERKEK</a:t>
                      </a:r>
                      <a:endParaRPr lang="tr-TR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KIZ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ERKEK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KIZ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ERKEK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Fen Lisesi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latin typeface="+mn-lt"/>
                          <a:ea typeface="+mn-ea"/>
                          <a:cs typeface="+mn-cs"/>
                        </a:rPr>
                        <a:t>İmam</a:t>
                      </a:r>
                      <a:r>
                        <a:rPr lang="tr-TR" sz="1800" baseline="0" dirty="0" smtClean="0">
                          <a:latin typeface="+mn-lt"/>
                          <a:ea typeface="+mn-ea"/>
                          <a:cs typeface="+mn-cs"/>
                        </a:rPr>
                        <a:t> Hatip Lisesi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42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78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Anadolu Lisesi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Anadolu Meslek Lisesi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Proje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 Anadolu İHL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9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latin typeface="Arial"/>
                          <a:ea typeface="Arial"/>
                          <a:cs typeface="Times New Roman"/>
                        </a:rPr>
                        <a:t>Açıköğretim</a:t>
                      </a: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 (Hafızlık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TOPLAM </a:t>
                      </a:r>
                      <a:endParaRPr lang="tr-TR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84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138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110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Mezun Sayısı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84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138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110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Başarı Yüzdesi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/>
              <a:t>AKTİF OLARAK KULLANILAN </a:t>
            </a:r>
            <a:r>
              <a:rPr lang="tr-TR" b="1" dirty="0" smtClean="0"/>
              <a:t>TEKNOLOJİK DONANIM TABLOSU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413245"/>
              </p:ext>
            </p:extLst>
          </p:nvPr>
        </p:nvGraphicFramePr>
        <p:xfrm>
          <a:off x="467544" y="1484784"/>
          <a:ext cx="8064895" cy="3608077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5968206"/>
                <a:gridCol w="2096689"/>
              </a:tblGrid>
              <a:tr h="77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/>
                        <a:t>DONANIM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+mn-lt"/>
                          <a:ea typeface="+mn-ea"/>
                          <a:cs typeface="+mn-cs"/>
                        </a:rPr>
                        <a:t>ADET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Bilgisayar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Yazıcı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Akıllı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 tahta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Fotokopi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 makinesi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latin typeface="Arial"/>
                          <a:ea typeface="Arial"/>
                          <a:cs typeface="Times New Roman"/>
                        </a:rPr>
                        <a:t>Diğer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Diğer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/>
                        <a:t>TOPLAM 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/>
                          <a:ea typeface="Arial"/>
                          <a:cs typeface="Times New Roman"/>
                        </a:rPr>
                        <a:t>52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/>
              <a:t>AKTİF OLARAK KULLANILAN </a:t>
            </a:r>
            <a:r>
              <a:rPr lang="tr-TR" b="1" dirty="0" smtClean="0"/>
              <a:t>DEMİRBAŞ TABLOSU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0001"/>
              </p:ext>
            </p:extLst>
          </p:nvPr>
        </p:nvGraphicFramePr>
        <p:xfrm>
          <a:off x="467544" y="1484784"/>
          <a:ext cx="8064895" cy="4387247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5968206"/>
                <a:gridCol w="2096689"/>
              </a:tblGrid>
              <a:tr h="77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/>
                        <a:t>DEMİRBAŞ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+mn-lt"/>
                          <a:ea typeface="+mn-ea"/>
                          <a:cs typeface="+mn-cs"/>
                        </a:rPr>
                        <a:t>ADET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Sıra- masa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370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Öğretmen masası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34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Öğretmen odası büyük masası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Normal sandalye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75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Misafir sandalyesi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17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/>
                        <a:t>TOPLAM 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/>
                          <a:ea typeface="Arial"/>
                          <a:cs typeface="Times New Roman"/>
                        </a:rPr>
                        <a:t>497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/>
              <a:t>AKTİF OLARAK KULLANILAN </a:t>
            </a:r>
            <a:r>
              <a:rPr lang="tr-TR" b="1" dirty="0" smtClean="0"/>
              <a:t>SINIF HARİÇ ODALAR TABLOSU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11030"/>
              </p:ext>
            </p:extLst>
          </p:nvPr>
        </p:nvGraphicFramePr>
        <p:xfrm>
          <a:off x="467544" y="1484784"/>
          <a:ext cx="8064895" cy="4387247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5968206"/>
                <a:gridCol w="2096689"/>
              </a:tblGrid>
              <a:tr h="77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+mn-lt"/>
                          <a:ea typeface="+mn-ea"/>
                          <a:cs typeface="+mn-cs"/>
                        </a:rPr>
                        <a:t>ODALAR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+mn-lt"/>
                          <a:ea typeface="+mn-ea"/>
                          <a:cs typeface="+mn-cs"/>
                        </a:rPr>
                        <a:t>ADET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MÜDÜR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 ODASI VE MÜDÜR YARDIMCISI ODASI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ÖĞRETMEN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 ODASI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REHBERLİK</a:t>
                      </a:r>
                      <a:r>
                        <a:rPr lang="tr-TR" sz="1600" baseline="0" dirty="0" smtClean="0">
                          <a:latin typeface="Arial"/>
                          <a:ea typeface="Arial"/>
                          <a:cs typeface="Times New Roman"/>
                        </a:rPr>
                        <a:t> ODASI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GÖRSEL SANATLAR ODASI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KÜTÜPHANE VE MESCİD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KONFERANS SALONU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SPOR SALONU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DİĞER ODALAR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Arial"/>
                          <a:ea typeface="Arial"/>
                          <a:cs typeface="Times New Roman"/>
                        </a:rPr>
                        <a:t>11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/>
                        <a:t>TOPLAM 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/>
                          <a:ea typeface="Arial"/>
                          <a:cs typeface="Times New Roman"/>
                        </a:rPr>
                        <a:t>20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4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OKULUMUZUN İHTİYAÇLARI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</a:t>
            </a:r>
            <a:r>
              <a:rPr lang="tr-TR" dirty="0" smtClean="0"/>
              <a:t>ARKA İHATA DUVARININ ONARILMASI</a:t>
            </a:r>
          </a:p>
          <a:p>
            <a:r>
              <a:rPr lang="tr-TR" dirty="0"/>
              <a:t>2</a:t>
            </a:r>
            <a:r>
              <a:rPr lang="tr-TR" dirty="0" smtClean="0"/>
              <a:t>. </a:t>
            </a:r>
            <a:r>
              <a:rPr lang="tr-TR" dirty="0" smtClean="0"/>
              <a:t>OKUL BAHÇE GİRİŞ KAPISI İLE SPOR SALONU GİRİŞ KAPISININ BİRBİRİNDEN </a:t>
            </a:r>
            <a:r>
              <a:rPr lang="tr-TR" dirty="0" smtClean="0"/>
              <a:t>AYRILMASI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567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515</Words>
  <Application>Microsoft Office PowerPoint</Application>
  <PresentationFormat>Ekran Gösterisi (4:3)</PresentationFormat>
  <Paragraphs>312</Paragraphs>
  <Slides>30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PERSONEL DURUMU</vt:lpstr>
      <vt:lpstr>PERSONEL DURUMU</vt:lpstr>
      <vt:lpstr>ÖĞRENCİ DERSLİK DAĞILIM TABLOSU</vt:lpstr>
      <vt:lpstr>BİR ÜST ÖĞRETİM KURUMUNA YERLEŞME TABLOSU</vt:lpstr>
      <vt:lpstr>AKTİF OLARAK KULLANILAN TEKNOLOJİK DONANIM TABLOSU</vt:lpstr>
      <vt:lpstr>AKTİF OLARAK KULLANILAN DEMİRBAŞ TABLOSU</vt:lpstr>
      <vt:lpstr>AKTİF OLARAK KULLANILAN SINIF HARİÇ ODALAR TABLOSU</vt:lpstr>
      <vt:lpstr>OKULUMUZUN İHTİYAÇLARI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Sunumumuz bitmiştir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ar-ge</dc:creator>
  <cp:lastModifiedBy>müdür yardımcısı</cp:lastModifiedBy>
  <cp:revision>218</cp:revision>
  <cp:lastPrinted>2014-10-15T11:19:43Z</cp:lastPrinted>
  <dcterms:created xsi:type="dcterms:W3CDTF">2013-02-05T11:50:28Z</dcterms:created>
  <dcterms:modified xsi:type="dcterms:W3CDTF">2019-11-15T13:29:11Z</dcterms:modified>
</cp:coreProperties>
</file>